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Lst>
  <p:sldSz cx="10692130" cy="7559040"/>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682625" y="4206240"/>
            <a:ext cx="8156575" cy="1634490"/>
          </a:xfrm>
          <a:prstGeom prst="rect">
            <a:avLst/>
          </a:prstGeom>
          <a:solidFill>
            <a:srgbClr val="FFFFFF"/>
          </a:solidFill>
        </p:spPr>
        <p:txBody>
          <a:bodyPr lIns="0" tIns="0" rIns="0" bIns="0">
            <a:noAutofit/>
          </a:bodyPr>
          <a:p>
            <a:pPr indent="0">
              <a:lnSpc>
                <a:spcPts val="2350"/>
              </a:lnSpc>
              <a:spcAft>
                <a:spcPts val="560"/>
              </a:spcAft>
            </a:pPr>
            <a:r>
              <a:rPr lang="zh-TW" sz="1100">
                <a:latin typeface="微软雅黑 Light" panose="020B0502040204020203" charset="-122"/>
                <a:ea typeface="微软雅黑 Light" panose="020B0502040204020203" charset="-122"/>
                <a:cs typeface="微软雅黑 Light" panose="020B0502040204020203" charset="-122"/>
              </a:rPr>
              <a:t>解释说明</a:t>
            </a:r>
            <a:endParaRPr lang="zh-TW" sz="1100">
              <a:latin typeface="微软雅黑 Light" panose="020B0502040204020203" charset="-122"/>
              <a:ea typeface="微软雅黑 Light" panose="020B0502040204020203" charset="-122"/>
              <a:cs typeface="微软雅黑 Light" panose="020B0502040204020203" charset="-122"/>
            </a:endParaRPr>
          </a:p>
          <a:p>
            <a:pPr indent="0">
              <a:lnSpc>
                <a:spcPts val="2350"/>
              </a:lnSpc>
            </a:pPr>
            <a:r>
              <a:rPr lang="zh-TW" sz="1100">
                <a:solidFill>
                  <a:srgbClr val="637732"/>
                </a:solidFill>
                <a:latin typeface="微软雅黑 Light" panose="020B0502040204020203" charset="-122"/>
                <a:ea typeface="微软雅黑 Light" panose="020B0502040204020203" charset="-122"/>
                <a:cs typeface="微软雅黑 Light" panose="020B0502040204020203" charset="-122"/>
              </a:rPr>
              <a:t>奖励合格客户条件：</a:t>
            </a:r>
            <a:r>
              <a:rPr lang="zh-TW" sz="1100">
                <a:latin typeface="微软雅黑 Light" panose="020B0502040204020203" charset="-122"/>
                <a:ea typeface="微软雅黑 Light" panose="020B0502040204020203" charset="-122"/>
                <a:cs typeface="微软雅黑 Light" panose="020B0502040204020203" charset="-122"/>
              </a:rPr>
              <a:t>试管客户奖励需满足在指定医院签订该项目服务合同并付款且无退款</a:t>
            </a:r>
            <a:r>
              <a:rPr lang="zh-TW" sz="1100">
                <a:solidFill>
                  <a:srgbClr val="637732"/>
                </a:solidFill>
                <a:latin typeface="微软雅黑 Light" panose="020B0502040204020203" charset="-122"/>
                <a:ea typeface="微软雅黑 Light" panose="020B0502040204020203" charset="-122"/>
                <a:cs typeface="微软雅黑 Light" panose="020B0502040204020203" charset="-122"/>
              </a:rPr>
              <a:t>（即取卵后）</a:t>
            </a:r>
            <a:r>
              <a:rPr lang="zh-TW" sz="1100">
                <a:latin typeface="微软雅黑 Light" panose="020B0502040204020203" charset="-122"/>
                <a:ea typeface="微软雅黑 Light" panose="020B0502040204020203" charset="-122"/>
                <a:cs typeface="微软雅黑 Light" panose="020B0502040204020203" charset="-122"/>
              </a:rPr>
              <a:t>；</a:t>
            </a:r>
            <a:endParaRPr lang="zh-TW" sz="1100">
              <a:latin typeface="微软雅黑 Light" panose="020B0502040204020203" charset="-122"/>
              <a:ea typeface="微软雅黑 Light" panose="020B0502040204020203" charset="-122"/>
              <a:cs typeface="微软雅黑 Light" panose="020B0502040204020203" charset="-122"/>
            </a:endParaRPr>
          </a:p>
          <a:p>
            <a:pPr indent="0">
              <a:lnSpc>
                <a:spcPts val="2350"/>
              </a:lnSpc>
            </a:pPr>
            <a:r>
              <a:rPr lang="zh-TW" sz="1100">
                <a:solidFill>
                  <a:srgbClr val="637732"/>
                </a:solidFill>
                <a:latin typeface="微软雅黑 Light" panose="020B0502040204020203" charset="-122"/>
                <a:ea typeface="微软雅黑 Light" panose="020B0502040204020203" charset="-122"/>
                <a:cs typeface="微软雅黑 Light" panose="020B0502040204020203" charset="-122"/>
              </a:rPr>
              <a:t>结算时间：</a:t>
            </a:r>
            <a:r>
              <a:rPr lang="zh-TW" sz="1100">
                <a:latin typeface="微软雅黑 Light" panose="020B0502040204020203" charset="-122"/>
                <a:ea typeface="微软雅黑 Light" panose="020B0502040204020203" charset="-122"/>
                <a:cs typeface="微软雅黑 Light" panose="020B0502040204020203" charset="-122"/>
              </a:rPr>
              <a:t>试管客户奖励需双方每月底结算本月数据，成功赴</a:t>
            </a:r>
            <a:r>
              <a:rPr lang="zh-CN" altLang="zh-TW" sz="1100">
                <a:latin typeface="微软雅黑 Light" panose="020B0502040204020203" charset="-122"/>
                <a:ea typeface="微软雅黑 Light" panose="020B0502040204020203" charset="-122"/>
                <a:cs typeface="微软雅黑 Light" panose="020B0502040204020203" charset="-122"/>
              </a:rPr>
              <a:t>医院</a:t>
            </a:r>
            <a:r>
              <a:rPr lang="zh-TW" sz="1100">
                <a:latin typeface="微软雅黑 Light" panose="020B0502040204020203" charset="-122"/>
                <a:ea typeface="微软雅黑 Light" panose="020B0502040204020203" charset="-122"/>
                <a:cs typeface="微软雅黑 Light" panose="020B0502040204020203" charset="-122"/>
              </a:rPr>
              <a:t>并支付医疗费用且无退款</a:t>
            </a:r>
            <a:r>
              <a:rPr lang="zh-TW" sz="1100">
                <a:solidFill>
                  <a:srgbClr val="637732"/>
                </a:solidFill>
                <a:latin typeface="微软雅黑 Light" panose="020B0502040204020203" charset="-122"/>
                <a:ea typeface="微软雅黑 Light" panose="020B0502040204020203" charset="-122"/>
                <a:cs typeface="微软雅黑 Light" panose="020B0502040204020203" charset="-122"/>
              </a:rPr>
              <a:t>（即取卵后）</a:t>
            </a:r>
            <a:r>
              <a:rPr lang="zh-TW" sz="1100">
                <a:latin typeface="微软雅黑 Light" panose="020B0502040204020203" charset="-122"/>
                <a:ea typeface="微软雅黑 Light" panose="020B0502040204020203" charset="-122"/>
                <a:cs typeface="微软雅黑 Light" panose="020B0502040204020203" charset="-122"/>
              </a:rPr>
              <a:t>的客户名单进行核对； </a:t>
            </a:r>
            <a:r>
              <a:rPr lang="zh-TW" sz="1100">
                <a:solidFill>
                  <a:srgbClr val="637732"/>
                </a:solidFill>
                <a:latin typeface="微软雅黑 Light" panose="020B0502040204020203" charset="-122"/>
                <a:ea typeface="微软雅黑 Light" panose="020B0502040204020203" charset="-122"/>
                <a:cs typeface="微软雅黑 Light" panose="020B0502040204020203" charset="-122"/>
              </a:rPr>
              <a:t>支付时间：</a:t>
            </a:r>
            <a:r>
              <a:rPr lang="zh-TW" sz="1100">
                <a:latin typeface="微软雅黑 Light" panose="020B0502040204020203" charset="-122"/>
                <a:ea typeface="微软雅黑 Light" panose="020B0502040204020203" charset="-122"/>
                <a:cs typeface="微软雅黑 Light" panose="020B0502040204020203" charset="-122"/>
              </a:rPr>
              <a:t>次月</a:t>
            </a:r>
            <a:r>
              <a:rPr lang="en-US" sz="1200">
                <a:solidFill>
                  <a:srgbClr val="3E481F"/>
                </a:solidFill>
                <a:latin typeface="微软雅黑 Light" panose="020B0502040204020203" charset="-122"/>
                <a:ea typeface="微软雅黑 Light" panose="020B0502040204020203" charset="-122"/>
                <a:cs typeface="微软雅黑 Light" panose="020B0502040204020203" charset="-122"/>
              </a:rPr>
              <a:t>25-30</a:t>
            </a:r>
            <a:r>
              <a:rPr lang="zh-CN" altLang="en-US" sz="1200">
                <a:solidFill>
                  <a:srgbClr val="3E481F"/>
                </a:solidFill>
                <a:latin typeface="微软雅黑 Light" panose="020B0502040204020203" charset="-122"/>
                <a:ea typeface="微软雅黑 Light" panose="020B0502040204020203" charset="-122"/>
                <a:cs typeface="微软雅黑 Light" panose="020B0502040204020203" charset="-122"/>
              </a:rPr>
              <a:t>日</a:t>
            </a:r>
            <a:r>
              <a:rPr lang="zh-TW" sz="1100">
                <a:latin typeface="微软雅黑 Light" panose="020B0502040204020203" charset="-122"/>
                <a:ea typeface="微软雅黑 Light" panose="020B0502040204020203" charset="-122"/>
                <a:cs typeface="微软雅黑 Light" panose="020B0502040204020203" charset="-122"/>
              </a:rPr>
              <a:t>期间银行转账支付上个月奖励金；</a:t>
            </a:r>
            <a:endParaRPr lang="zh-TW" sz="1100">
              <a:latin typeface="微软雅黑 Light" panose="020B0502040204020203" charset="-122"/>
              <a:ea typeface="微软雅黑 Light" panose="020B0502040204020203" charset="-122"/>
              <a:cs typeface="微软雅黑 Light" panose="020B0502040204020203" charset="-122"/>
            </a:endParaRPr>
          </a:p>
        </p:txBody>
      </p:sp>
      <p:sp>
        <p:nvSpPr>
          <p:cNvPr id="5" name="矩形 4"/>
          <p:cNvSpPr/>
          <p:nvPr/>
        </p:nvSpPr>
        <p:spPr>
          <a:xfrm>
            <a:off x="682752" y="6443472"/>
            <a:ext cx="7851648" cy="192024"/>
          </a:xfrm>
          <a:prstGeom prst="rect">
            <a:avLst/>
          </a:prstGeom>
          <a:solidFill>
            <a:srgbClr val="FFFFFF"/>
          </a:solidFill>
        </p:spPr>
        <p:txBody>
          <a:bodyPr wrap="none" lIns="0" tIns="0" rIns="0" bIns="0">
            <a:noAutofit/>
          </a:bodyPr>
          <a:p>
            <a:pPr indent="0"/>
            <a:r>
              <a:rPr lang="zh-TW" sz="1100">
                <a:solidFill>
                  <a:srgbClr val="637732"/>
                </a:solidFill>
                <a:latin typeface="MingLiU"/>
                <a:ea typeface="MingLiU"/>
              </a:rPr>
              <a:t>备</a:t>
            </a:r>
            <a:r>
              <a:rPr lang="zh-TW" sz="1100">
                <a:solidFill>
                  <a:srgbClr val="3E481F"/>
                </a:solidFill>
                <a:latin typeface="MingLiU"/>
                <a:ea typeface="MingLiU"/>
              </a:rPr>
              <a:t>注：按</a:t>
            </a:r>
            <a:r>
              <a:rPr lang="zh-TW" sz="1100">
                <a:latin typeface="MingLiU"/>
                <a:ea typeface="MingLiU"/>
              </a:rPr>
              <a:t>照年度累计计算超级奖励，数量可以跨医院累计，一切解释权归公司所有，如有问题随时联系公司客户人员;</a:t>
            </a:r>
            <a:endParaRPr lang="zh-TW" sz="1100">
              <a:latin typeface="MingLiU"/>
              <a:ea typeface="MingLiU"/>
            </a:endParaRPr>
          </a:p>
        </p:txBody>
      </p:sp>
      <p:graphicFrame>
        <p:nvGraphicFramePr>
          <p:cNvPr id="6" name="表格 5"/>
          <p:cNvGraphicFramePr/>
          <p:nvPr>
            <p:custDataLst>
              <p:tags r:id="rId1"/>
            </p:custDataLst>
          </p:nvPr>
        </p:nvGraphicFramePr>
        <p:xfrm>
          <a:off x="1439545" y="932180"/>
          <a:ext cx="7488555" cy="3080385"/>
        </p:xfrm>
        <a:graphic>
          <a:graphicData uri="http://schemas.openxmlformats.org/drawingml/2006/table">
            <a:tbl>
              <a:tblPr firstRow="1" bandRow="1">
                <a:tableStyleId>{5C22544A-7EE6-4342-B048-85BDC9FD1C3A}</a:tableStyleId>
              </a:tblPr>
              <a:tblGrid>
                <a:gridCol w="1725295"/>
                <a:gridCol w="1794510"/>
                <a:gridCol w="1984375"/>
                <a:gridCol w="1984375"/>
              </a:tblGrid>
              <a:tr h="638810">
                <a:tc gridSpan="4">
                  <a:txBody>
                    <a:bodyPr/>
                    <a:p>
                      <a:pPr marL="0" indent="0" algn="ctr">
                        <a:lnSpc>
                          <a:spcPct val="120000"/>
                        </a:lnSpc>
                        <a:spcBef>
                          <a:spcPts val="0"/>
                        </a:spcBef>
                        <a:spcAft>
                          <a:spcPts val="0"/>
                        </a:spcAft>
                        <a:buNone/>
                      </a:pPr>
                      <a:r>
                        <a:rPr lang="zh-CN" sz="1900" b="1" spc="130">
                          <a:solidFill>
                            <a:srgbClr val="E29A9A"/>
                          </a:solidFill>
                          <a:latin typeface="微软雅黑" panose="020B0503020204020204" charset="-122"/>
                          <a:ea typeface="微软雅黑" panose="020B0503020204020204" charset="-122"/>
                          <a:cs typeface="微软雅黑" panose="020B0503020204020204" charset="-122"/>
                        </a:rPr>
                        <a:t>SG奖励机制</a:t>
                      </a:r>
                      <a:endParaRPr lang="zh-CN" sz="1900" b="1" spc="130">
                        <a:solidFill>
                          <a:srgbClr val="E29A9A"/>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a:noFill/>
                    </a:lnL>
                    <a:lnR>
                      <a:noFill/>
                    </a:lnR>
                    <a:lnT w="19050">
                      <a:solidFill>
                        <a:srgbClr val="E29A9A"/>
                      </a:solidFill>
                      <a:prstDash val="solid"/>
                    </a:lnT>
                    <a:lnB>
                      <a:noFill/>
                    </a:lnB>
                    <a:lnTlToBr>
                      <a:noFill/>
                    </a:lnTlToBr>
                    <a:lnBlToTr>
                      <a:noFill/>
                    </a:lnBlToTr>
                    <a:solidFill>
                      <a:srgbClr val="FFFFFF"/>
                    </a:solidFill>
                  </a:tcPr>
                </a:tc>
                <a:tc hMerge="1">
                  <a:tcPr>
                    <a:lnT w="19050">
                      <a:solidFill>
                        <a:srgbClr val="E29A9A"/>
                      </a:solidFill>
                      <a:prstDash val="solid"/>
                    </a:lnT>
                    <a:lnB>
                      <a:noFill/>
                    </a:lnB>
                  </a:tcPr>
                </a:tc>
                <a:tc hMerge="1">
                  <a:tcPr>
                    <a:lnT w="19050">
                      <a:solidFill>
                        <a:srgbClr val="E29A9A"/>
                      </a:solidFill>
                      <a:prstDash val="solid"/>
                    </a:lnT>
                    <a:lnB>
                      <a:noFill/>
                    </a:lnB>
                  </a:tcPr>
                </a:tc>
                <a:tc hMerge="1">
                  <a:tcPr>
                    <a:lnR>
                      <a:noFill/>
                    </a:lnR>
                    <a:lnT w="19050">
                      <a:solidFill>
                        <a:srgbClr val="E29A9A"/>
                      </a:solidFill>
                      <a:prstDash val="solid"/>
                    </a:lnT>
                    <a:lnB>
                      <a:noFill/>
                    </a:lnB>
                  </a:tcPr>
                </a:tc>
              </a:tr>
              <a:tr h="639445">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项目名称</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404040"/>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项目收费</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E29A9A"/>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基础奖励</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E29A9A"/>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超级奖励</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E29A9A"/>
                    </a:solidFill>
                  </a:tcPr>
                </a:tc>
              </a:tr>
              <a:tr h="600710">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rPr>
                        <a:t>国内项目</a:t>
                      </a:r>
                      <a:endParaRPr lang="zh-CN"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120000起</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15000RMB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20000RMB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FFFFFF"/>
                    </a:solidFill>
                  </a:tcPr>
                </a:tc>
              </a:tr>
              <a:tr h="600710">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rPr>
                        <a:t>国外项目</a:t>
                      </a:r>
                      <a:endParaRPr lang="zh-CN"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120000起</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10000RMB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15000RMB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F2F2F2"/>
                    </a:solidFill>
                  </a:tcPr>
                </a:tc>
              </a:tr>
              <a:tr h="600710">
                <a:tc gridSpan="4">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注：每次完成3个人取卵后，给与渠道超级奖励</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a:noFill/>
                    </a:lnL>
                    <a:lnR>
                      <a:noFill/>
                    </a:lnR>
                    <a:lnT>
                      <a:noFill/>
                    </a:lnT>
                    <a:lnB w="19050">
                      <a:solidFill>
                        <a:srgbClr val="E29A9A"/>
                      </a:solidFill>
                      <a:prstDash val="solid"/>
                    </a:lnB>
                    <a:lnTlToBr>
                      <a:noFill/>
                    </a:lnTlToBr>
                    <a:lnBlToTr>
                      <a:noFill/>
                    </a:lnBlToTr>
                    <a:solidFill>
                      <a:srgbClr val="FFFFFF"/>
                    </a:solidFill>
                  </a:tcPr>
                </a:tc>
                <a:tc hMerge="1">
                  <a:tcPr>
                    <a:lnT>
                      <a:noFill/>
                    </a:lnT>
                    <a:lnB w="19050">
                      <a:solidFill>
                        <a:srgbClr val="E29A9A"/>
                      </a:solidFill>
                      <a:prstDash val="solid"/>
                    </a:lnB>
                  </a:tcPr>
                </a:tc>
                <a:tc hMerge="1">
                  <a:tcPr>
                    <a:lnT>
                      <a:noFill/>
                    </a:lnT>
                    <a:lnB w="19050">
                      <a:solidFill>
                        <a:srgbClr val="E29A9A"/>
                      </a:solidFill>
                      <a:prstDash val="solid"/>
                    </a:lnB>
                  </a:tcPr>
                </a:tc>
                <a:tc hMerge="1">
                  <a:tcPr>
                    <a:lnR>
                      <a:noFill/>
                    </a:lnR>
                    <a:lnT>
                      <a:noFill/>
                    </a:lnT>
                    <a:lnB w="19050">
                      <a:solidFill>
                        <a:srgbClr val="E29A9A"/>
                      </a:solidFill>
                      <a:prstDash val="solid"/>
                    </a:lnB>
                  </a:tcPr>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673608" y="4447032"/>
            <a:ext cx="9363456" cy="1825752"/>
          </a:xfrm>
          <a:prstGeom prst="rect">
            <a:avLst/>
          </a:prstGeom>
          <a:solidFill>
            <a:srgbClr val="FFFFFF"/>
          </a:solidFill>
        </p:spPr>
        <p:txBody>
          <a:bodyPr lIns="0" tIns="0" rIns="0" bIns="0">
            <a:noAutofit/>
          </a:bodyPr>
          <a:p>
            <a:pPr indent="0">
              <a:lnSpc>
                <a:spcPts val="2350"/>
              </a:lnSpc>
              <a:spcAft>
                <a:spcPts val="560"/>
              </a:spcAft>
            </a:pPr>
            <a:r>
              <a:rPr lang="zh-TW" sz="1100" b="1">
                <a:latin typeface="MingLiU"/>
                <a:ea typeface="MingLiU"/>
              </a:rPr>
              <a:t>解释说明</a:t>
            </a:r>
            <a:endParaRPr lang="zh-TW" sz="1100" b="1">
              <a:latin typeface="MingLiU"/>
              <a:ea typeface="MingLiU"/>
            </a:endParaRPr>
          </a:p>
          <a:p>
            <a:pPr indent="0" algn="just">
              <a:lnSpc>
                <a:spcPts val="2350"/>
              </a:lnSpc>
            </a:pPr>
            <a:r>
              <a:rPr lang="zh-TW" sz="1100">
                <a:solidFill>
                  <a:srgbClr val="637732"/>
                </a:solidFill>
                <a:latin typeface="MingLiU"/>
                <a:ea typeface="MingLiU"/>
              </a:rPr>
              <a:t>奖励合格客户条件：三方</a:t>
            </a:r>
            <a:r>
              <a:rPr lang="zh-TW" sz="1100">
                <a:solidFill>
                  <a:srgbClr val="3E481F"/>
                </a:solidFill>
                <a:latin typeface="MingLiU"/>
                <a:ea typeface="MingLiU"/>
              </a:rPr>
              <a:t>助卵客</a:t>
            </a:r>
            <a:r>
              <a:rPr lang="zh-TW" sz="1100">
                <a:latin typeface="MingLiU"/>
                <a:ea typeface="MingLiU"/>
              </a:rPr>
              <a:t>户需满足三方助卵人在指医院取卵后；</a:t>
            </a:r>
            <a:r>
              <a:rPr lang="zh-TW" sz="1100">
                <a:solidFill>
                  <a:srgbClr val="637732"/>
                </a:solidFill>
                <a:latin typeface="MingLiU"/>
                <a:ea typeface="MingLiU"/>
              </a:rPr>
              <a:t>三方助孕以及</a:t>
            </a:r>
            <a:r>
              <a:rPr lang="en-US" sz="1200">
                <a:solidFill>
                  <a:srgbClr val="637732"/>
                </a:solidFill>
                <a:latin typeface="Arial" panose="020B0604020202020204"/>
              </a:rPr>
              <a:t>VIP</a:t>
            </a:r>
            <a:r>
              <a:rPr lang="zh-TW" sz="1100">
                <a:solidFill>
                  <a:srgbClr val="637732"/>
                </a:solidFill>
                <a:latin typeface="MingLiU"/>
                <a:ea typeface="MingLiU"/>
              </a:rPr>
              <a:t>三方助</a:t>
            </a:r>
            <a:r>
              <a:rPr lang="zh-TW" sz="1100">
                <a:latin typeface="MingLiU"/>
                <a:ea typeface="MingLiU"/>
              </a:rPr>
              <a:t>孕客户需满足与</a:t>
            </a:r>
            <a:r>
              <a:rPr lang="zh-CN" altLang="zh-TW" sz="1100">
                <a:latin typeface="MingLiU"/>
                <a:ea typeface="宋体" panose="02010600030101010101" pitchFamily="2" charset="-122"/>
              </a:rPr>
              <a:t>医院</a:t>
            </a:r>
            <a:r>
              <a:rPr lang="zh-TW" sz="1100">
                <a:latin typeface="MingLiU"/>
                <a:ea typeface="MingLiU"/>
              </a:rPr>
              <a:t>签署助孕合同并支付费用无退款，孕母植入成功后支付奖励金的</a:t>
            </a:r>
            <a:r>
              <a:rPr lang="zh-TW" sz="1200">
                <a:latin typeface="Arial" panose="020B0604020202020204"/>
                <a:ea typeface="Arial" panose="020B0604020202020204"/>
              </a:rPr>
              <a:t>30%,</a:t>
            </a:r>
            <a:r>
              <a:rPr lang="zh-TW" sz="1100">
                <a:latin typeface="MingLiU"/>
                <a:ea typeface="MingLiU"/>
              </a:rPr>
              <a:t>确认 胎心后支付</a:t>
            </a:r>
            <a:r>
              <a:rPr lang="zh-TW" sz="1200">
                <a:latin typeface="Arial" panose="020B0604020202020204"/>
                <a:ea typeface="Arial" panose="020B0604020202020204"/>
              </a:rPr>
              <a:t>70%</a:t>
            </a:r>
            <a:r>
              <a:rPr lang="zh-TW" sz="1100">
                <a:latin typeface="MingLiU"/>
                <a:ea typeface="MingLiU"/>
              </a:rPr>
              <a:t>。</a:t>
            </a:r>
            <a:endParaRPr lang="zh-TW" sz="1100">
              <a:latin typeface="MingLiU"/>
              <a:ea typeface="MingLiU"/>
            </a:endParaRPr>
          </a:p>
          <a:p>
            <a:pPr indent="0" algn="just">
              <a:lnSpc>
                <a:spcPts val="2350"/>
              </a:lnSpc>
            </a:pPr>
            <a:r>
              <a:rPr lang="zh-TW" sz="1100">
                <a:solidFill>
                  <a:srgbClr val="637732"/>
                </a:solidFill>
                <a:latin typeface="MingLiU"/>
                <a:ea typeface="MingLiU"/>
              </a:rPr>
              <a:t>结算时间：</a:t>
            </a:r>
            <a:r>
              <a:rPr lang="zh-TW" sz="1100">
                <a:latin typeface="MingLiU"/>
                <a:ea typeface="MingLiU"/>
              </a:rPr>
              <a:t>每月底进行结算本月，甲乙双方会把本月客户名单进行核对并确认结算。</a:t>
            </a:r>
            <a:endParaRPr lang="zh-TW" sz="1100">
              <a:latin typeface="MingLiU"/>
              <a:ea typeface="MingLiU"/>
            </a:endParaRPr>
          </a:p>
          <a:p>
            <a:pPr indent="0" algn="just">
              <a:lnSpc>
                <a:spcPts val="2350"/>
              </a:lnSpc>
            </a:pPr>
            <a:r>
              <a:rPr lang="zh-TW" sz="1100">
                <a:solidFill>
                  <a:srgbClr val="637732"/>
                </a:solidFill>
                <a:latin typeface="MingLiU"/>
                <a:ea typeface="MingLiU"/>
              </a:rPr>
              <a:t>支付时间：</a:t>
            </a:r>
            <a:r>
              <a:rPr lang="zh-TW" sz="1100">
                <a:latin typeface="MingLiU"/>
                <a:ea typeface="MingLiU"/>
              </a:rPr>
              <a:t>次月</a:t>
            </a:r>
            <a:r>
              <a:rPr lang="en-US" sz="1200">
                <a:latin typeface="Arial" panose="020B0604020202020204"/>
              </a:rPr>
              <a:t>25-30</a:t>
            </a:r>
            <a:r>
              <a:rPr lang="zh-TW" sz="1100">
                <a:latin typeface="MingLiU"/>
                <a:ea typeface="MingLiU"/>
              </a:rPr>
              <a:t>日期间银行转账支付上个月奖励金。</a:t>
            </a:r>
            <a:endParaRPr lang="zh-TW" sz="1100">
              <a:latin typeface="MingLiU"/>
              <a:ea typeface="MingLiU"/>
            </a:endParaRPr>
          </a:p>
        </p:txBody>
      </p:sp>
      <p:sp>
        <p:nvSpPr>
          <p:cNvPr id="5" name="矩形 4"/>
          <p:cNvSpPr/>
          <p:nvPr/>
        </p:nvSpPr>
        <p:spPr>
          <a:xfrm>
            <a:off x="673608" y="6693408"/>
            <a:ext cx="7400544" cy="188976"/>
          </a:xfrm>
          <a:prstGeom prst="rect">
            <a:avLst/>
          </a:prstGeom>
          <a:solidFill>
            <a:srgbClr val="FFFFFF"/>
          </a:solidFill>
        </p:spPr>
        <p:txBody>
          <a:bodyPr wrap="none" lIns="0" tIns="0" rIns="0" bIns="0">
            <a:noAutofit/>
          </a:bodyPr>
          <a:p>
            <a:pPr indent="0" algn="just"/>
            <a:r>
              <a:rPr lang="zh-TW" sz="1100">
                <a:solidFill>
                  <a:srgbClr val="637732"/>
                </a:solidFill>
                <a:latin typeface="MingLiU"/>
                <a:ea typeface="MingLiU"/>
              </a:rPr>
              <a:t>备注：定制三方</a:t>
            </a:r>
            <a:r>
              <a:rPr lang="zh-TW" sz="1100">
                <a:solidFill>
                  <a:srgbClr val="3E481F"/>
                </a:solidFill>
                <a:latin typeface="MingLiU"/>
                <a:ea typeface="MingLiU"/>
              </a:rPr>
              <a:t>助孕的</a:t>
            </a:r>
            <a:r>
              <a:rPr lang="zh-TW" sz="1100">
                <a:latin typeface="MingLiU"/>
                <a:ea typeface="MingLiU"/>
              </a:rPr>
              <a:t>奖励细则由双方协商后制定，一切解释权归公司所有，如有问题随时联系您的渠道经理。</a:t>
            </a:r>
            <a:endParaRPr lang="zh-TW" sz="1100">
              <a:latin typeface="MingLiU"/>
              <a:ea typeface="MingLiU"/>
            </a:endParaRPr>
          </a:p>
        </p:txBody>
      </p:sp>
      <p:graphicFrame>
        <p:nvGraphicFramePr>
          <p:cNvPr id="6" name="表格 5"/>
          <p:cNvGraphicFramePr/>
          <p:nvPr>
            <p:custDataLst>
              <p:tags r:id="rId1"/>
            </p:custDataLst>
          </p:nvPr>
        </p:nvGraphicFramePr>
        <p:xfrm>
          <a:off x="1354455" y="791210"/>
          <a:ext cx="7982585" cy="3536950"/>
        </p:xfrm>
        <a:graphic>
          <a:graphicData uri="http://schemas.openxmlformats.org/drawingml/2006/table">
            <a:tbl>
              <a:tblPr firstRow="1" bandRow="1">
                <a:tableStyleId>{5C22544A-7EE6-4342-B048-85BDC9FD1C3A}</a:tableStyleId>
              </a:tblPr>
              <a:tblGrid>
                <a:gridCol w="1855470"/>
                <a:gridCol w="1857375"/>
                <a:gridCol w="2134235"/>
                <a:gridCol w="2135505"/>
              </a:tblGrid>
              <a:tr h="614045">
                <a:tc gridSpan="4">
                  <a:txBody>
                    <a:bodyPr/>
                    <a:p>
                      <a:pPr marL="0" indent="0" algn="ctr">
                        <a:lnSpc>
                          <a:spcPct val="120000"/>
                        </a:lnSpc>
                        <a:spcBef>
                          <a:spcPts val="0"/>
                        </a:spcBef>
                        <a:spcAft>
                          <a:spcPts val="0"/>
                        </a:spcAft>
                        <a:buNone/>
                      </a:pPr>
                      <a:r>
                        <a:rPr lang="zh-CN" sz="1900" b="1" spc="130">
                          <a:solidFill>
                            <a:srgbClr val="54C888"/>
                          </a:solidFill>
                          <a:latin typeface="微软雅黑" panose="020B0503020204020204" charset="-122"/>
                          <a:ea typeface="微软雅黑" panose="020B0503020204020204" charset="-122"/>
                          <a:cs typeface="微软雅黑" panose="020B0503020204020204" charset="-122"/>
                        </a:rPr>
                        <a:t>DY奖励机制</a:t>
                      </a:r>
                      <a:endParaRPr lang="zh-CN" sz="1900" b="1" spc="130">
                        <a:solidFill>
                          <a:srgbClr val="54C888"/>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a:noFill/>
                    </a:lnL>
                    <a:lnR>
                      <a:noFill/>
                    </a:lnR>
                    <a:lnT w="19050">
                      <a:solidFill>
                        <a:srgbClr val="54C888"/>
                      </a:solidFill>
                      <a:prstDash val="solid"/>
                    </a:lnT>
                    <a:lnB>
                      <a:noFill/>
                    </a:lnB>
                    <a:lnTlToBr>
                      <a:noFill/>
                    </a:lnTlToBr>
                    <a:lnBlToTr>
                      <a:noFill/>
                    </a:lnBlToTr>
                    <a:solidFill>
                      <a:srgbClr val="FFFFFF"/>
                    </a:solidFill>
                  </a:tcPr>
                </a:tc>
                <a:tc hMerge="1">
                  <a:tcPr>
                    <a:lnT w="19050">
                      <a:solidFill>
                        <a:srgbClr val="54C888"/>
                      </a:solidFill>
                      <a:prstDash val="solid"/>
                    </a:lnT>
                    <a:lnB>
                      <a:noFill/>
                    </a:lnB>
                  </a:tcPr>
                </a:tc>
                <a:tc hMerge="1">
                  <a:tcPr>
                    <a:lnT w="19050">
                      <a:solidFill>
                        <a:srgbClr val="54C888"/>
                      </a:solidFill>
                      <a:prstDash val="solid"/>
                    </a:lnT>
                    <a:lnB>
                      <a:noFill/>
                    </a:lnB>
                  </a:tcPr>
                </a:tc>
                <a:tc hMerge="1">
                  <a:tcPr>
                    <a:lnR>
                      <a:noFill/>
                    </a:lnR>
                    <a:lnT w="19050">
                      <a:solidFill>
                        <a:srgbClr val="54C888"/>
                      </a:solidFill>
                      <a:prstDash val="solid"/>
                    </a:lnT>
                    <a:lnB>
                      <a:noFill/>
                    </a:lnB>
                  </a:tcPr>
                </a:tc>
              </a:tr>
              <a:tr h="614045">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项目名称</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404040"/>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项目收费</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54C888"/>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基础奖励</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54C888"/>
                    </a:solidFill>
                  </a:tcPr>
                </a:tc>
                <a:tc>
                  <a:txBody>
                    <a:bodyPr/>
                    <a:p>
                      <a:pPr marL="0" indent="0" algn="ctr">
                        <a:lnSpc>
                          <a:spcPct val="120000"/>
                        </a:lnSpc>
                        <a:spcBef>
                          <a:spcPts val="0"/>
                        </a:spcBef>
                        <a:spcAft>
                          <a:spcPts val="0"/>
                        </a:spcAft>
                        <a:buNone/>
                      </a:pPr>
                      <a:r>
                        <a:rPr lang="zh-CN" sz="1900" b="1" spc="130">
                          <a:solidFill>
                            <a:srgbClr val="FFFFFF"/>
                          </a:solidFill>
                          <a:latin typeface="微软雅黑" panose="020B0503020204020204" charset="-122"/>
                          <a:ea typeface="微软雅黑" panose="020B0503020204020204" charset="-122"/>
                        </a:rPr>
                        <a:t>超级奖励</a:t>
                      </a:r>
                      <a:endParaRPr lang="zh-CN" sz="1900" b="1" spc="130">
                        <a:solidFill>
                          <a:srgbClr val="FFFFFF"/>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54C888"/>
                    </a:solidFill>
                  </a:tcPr>
                </a:tc>
              </a:tr>
              <a:tr h="577215">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rPr>
                        <a:t>三方助孕</a:t>
                      </a:r>
                      <a:endParaRPr lang="zh-CN"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60-75万</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50000RMB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60000RMB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FFFFFF"/>
                    </a:solidFill>
                  </a:tcPr>
                </a:tc>
              </a:tr>
              <a:tr h="577215">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VIP助孕</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75-90万</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80000RMB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2F2F2"/>
                    </a:solidFill>
                  </a:tcPr>
                </a:tc>
                <a:tc>
                  <a:txBody>
                    <a:bodyPr/>
                    <a:p>
                      <a:pPr marL="0" indent="0" algn="ctr">
                        <a:lnSpc>
                          <a:spcPct val="120000"/>
                        </a:lnSpc>
                        <a:spcBef>
                          <a:spcPts val="0"/>
                        </a:spcBef>
                        <a:spcAft>
                          <a:spcPts val="0"/>
                        </a:spcAft>
                        <a:buNone/>
                      </a:pPr>
                      <a:r>
                        <a:rPr lang="en-US" sz="1700" b="0" spc="130">
                          <a:solidFill>
                            <a:srgbClr val="404040"/>
                          </a:solidFill>
                          <a:latin typeface="微软雅黑" panose="020B0503020204020204" charset="-122"/>
                          <a:ea typeface="微软雅黑" panose="020B0503020204020204" charset="-122"/>
                        </a:rPr>
                        <a:t>100000RMB</a:t>
                      </a:r>
                      <a:endParaRPr 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F2F2F2"/>
                    </a:solidFill>
                  </a:tcPr>
                </a:tc>
              </a:tr>
              <a:tr h="577215">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rPr>
                        <a:t>定制助孕</a:t>
                      </a:r>
                      <a:endParaRPr lang="zh-CN"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a:noFill/>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90万以上</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endParaRPr lang="en-US" alt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w="19050">
                      <a:solidFill>
                        <a:srgbClr val="FFFFFF"/>
                      </a:solidFill>
                      <a:prstDash val="solid"/>
                    </a:lnR>
                    <a:lnT>
                      <a:noFill/>
                    </a:lnT>
                    <a:lnB>
                      <a:noFill/>
                    </a:lnB>
                    <a:lnTlToBr>
                      <a:noFill/>
                    </a:lnTlToBr>
                    <a:lnBlToTr>
                      <a:noFill/>
                    </a:lnBlToTr>
                    <a:solidFill>
                      <a:srgbClr val="FFFFFF"/>
                    </a:solidFill>
                  </a:tcPr>
                </a:tc>
                <a:tc>
                  <a:txBody>
                    <a:bodyPr/>
                    <a:p>
                      <a:pPr marL="0" indent="0" algn="ctr">
                        <a:lnSpc>
                          <a:spcPct val="120000"/>
                        </a:lnSpc>
                        <a:spcBef>
                          <a:spcPts val="0"/>
                        </a:spcBef>
                        <a:spcAft>
                          <a:spcPts val="0"/>
                        </a:spcAft>
                        <a:buNone/>
                      </a:pPr>
                      <a:endParaRPr lang="en-US" altLang="en-US" sz="1700" b="0" spc="130">
                        <a:solidFill>
                          <a:srgbClr val="404040"/>
                        </a:solidFill>
                        <a:latin typeface="微软雅黑" panose="020B0503020204020204" charset="-122"/>
                        <a:ea typeface="微软雅黑" panose="020B0503020204020204" charset="-122"/>
                      </a:endParaRPr>
                    </a:p>
                  </a:txBody>
                  <a:tcPr marL="215900" marR="215900" marT="133350" marB="133350" vert="horz" anchor="ctr">
                    <a:lnL w="19050">
                      <a:solidFill>
                        <a:srgbClr val="FFFFFF"/>
                      </a:solidFill>
                      <a:prstDash val="solid"/>
                    </a:lnL>
                    <a:lnR>
                      <a:noFill/>
                    </a:lnR>
                    <a:lnT>
                      <a:noFill/>
                    </a:lnT>
                    <a:lnB>
                      <a:noFill/>
                    </a:lnB>
                    <a:lnTlToBr>
                      <a:noFill/>
                    </a:lnTlToBr>
                    <a:lnBlToTr>
                      <a:noFill/>
                    </a:lnBlToTr>
                    <a:solidFill>
                      <a:srgbClr val="FFFFFF"/>
                    </a:solidFill>
                  </a:tcPr>
                </a:tc>
              </a:tr>
              <a:tr h="577215">
                <a:tc gridSpan="4">
                  <a:txBody>
                    <a:bodyPr/>
                    <a:p>
                      <a:pPr marL="0" indent="0" algn="ctr">
                        <a:lnSpc>
                          <a:spcPct val="120000"/>
                        </a:lnSpc>
                        <a:spcBef>
                          <a:spcPts val="0"/>
                        </a:spcBef>
                        <a:spcAft>
                          <a:spcPts val="0"/>
                        </a:spcAft>
                        <a:buNone/>
                      </a:pPr>
                      <a:r>
                        <a:rPr lang="zh-CN" sz="1700" b="0" spc="130">
                          <a:solidFill>
                            <a:srgbClr val="404040"/>
                          </a:solidFill>
                          <a:latin typeface="微软雅黑" panose="020B0503020204020204" charset="-122"/>
                          <a:ea typeface="微软雅黑" panose="020B0503020204020204" charset="-122"/>
                          <a:cs typeface="微软雅黑" panose="020B0503020204020204" charset="-122"/>
                        </a:rPr>
                        <a:t>注：每次完成3个人取卵后，给与渠道超级奖励</a:t>
                      </a:r>
                      <a:endParaRPr lang="zh-CN" sz="1700" b="0" spc="130">
                        <a:solidFill>
                          <a:srgbClr val="404040"/>
                        </a:solidFill>
                        <a:latin typeface="微软雅黑" panose="020B0503020204020204" charset="-122"/>
                        <a:ea typeface="微软雅黑" panose="020B0503020204020204" charset="-122"/>
                        <a:cs typeface="微软雅黑" panose="020B0503020204020204" charset="-122"/>
                      </a:endParaRPr>
                    </a:p>
                  </a:txBody>
                  <a:tcPr marL="215900" marR="215900" marT="133350" marB="133350" vert="horz" anchor="ctr">
                    <a:lnL>
                      <a:noFill/>
                    </a:lnL>
                    <a:lnR>
                      <a:noFill/>
                    </a:lnR>
                    <a:lnT>
                      <a:noFill/>
                    </a:lnT>
                    <a:lnB w="19050">
                      <a:solidFill>
                        <a:srgbClr val="54C888"/>
                      </a:solidFill>
                      <a:prstDash val="solid"/>
                    </a:lnB>
                    <a:lnTlToBr>
                      <a:noFill/>
                    </a:lnTlToBr>
                    <a:lnBlToTr>
                      <a:noFill/>
                    </a:lnBlToTr>
                    <a:solidFill>
                      <a:srgbClr val="F2F2F2"/>
                    </a:solidFill>
                  </a:tcPr>
                </a:tc>
                <a:tc hMerge="1">
                  <a:tcPr>
                    <a:lnT>
                      <a:noFill/>
                    </a:lnT>
                    <a:lnB w="19050">
                      <a:solidFill>
                        <a:srgbClr val="54C888"/>
                      </a:solidFill>
                      <a:prstDash val="solid"/>
                    </a:lnB>
                  </a:tcPr>
                </a:tc>
                <a:tc hMerge="1">
                  <a:tcPr>
                    <a:lnT>
                      <a:noFill/>
                    </a:lnT>
                    <a:lnB w="19050">
                      <a:solidFill>
                        <a:srgbClr val="54C888"/>
                      </a:solidFill>
                      <a:prstDash val="solid"/>
                    </a:lnB>
                  </a:tcPr>
                </a:tc>
                <a:tc hMerge="1">
                  <a:tcPr>
                    <a:lnR>
                      <a:noFill/>
                    </a:lnR>
                    <a:lnT>
                      <a:noFill/>
                    </a:lnT>
                    <a:lnB w="19050">
                      <a:solidFill>
                        <a:srgbClr val="54C888"/>
                      </a:solidFill>
                      <a:prstDash val="solid"/>
                    </a:lnB>
                  </a:tcPr>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4059936" y="969264"/>
            <a:ext cx="2051304" cy="286512"/>
          </a:xfrm>
          <a:prstGeom prst="rect">
            <a:avLst/>
          </a:prstGeom>
          <a:solidFill>
            <a:srgbClr val="FFFFFF"/>
          </a:solidFill>
        </p:spPr>
        <p:txBody>
          <a:bodyPr wrap="none" lIns="0" tIns="0" rIns="0" bIns="0">
            <a:noAutofit/>
          </a:bodyPr>
          <a:p>
            <a:pPr indent="0" algn="ctr"/>
            <a:r>
              <a:rPr lang="zh-TW" sz="1900">
                <a:latin typeface="MingLiU"/>
                <a:ea typeface="MingLiU"/>
              </a:rPr>
              <a:t>其他规则补充说明</a:t>
            </a:r>
            <a:endParaRPr lang="zh-TW" sz="1900">
              <a:latin typeface="MingLiU"/>
              <a:ea typeface="MingLiU"/>
            </a:endParaRPr>
          </a:p>
        </p:txBody>
      </p:sp>
      <p:sp>
        <p:nvSpPr>
          <p:cNvPr id="3" name="矩形 2"/>
          <p:cNvSpPr/>
          <p:nvPr/>
        </p:nvSpPr>
        <p:spPr>
          <a:xfrm>
            <a:off x="1530350" y="2380615"/>
            <a:ext cx="7047230" cy="1297305"/>
          </a:xfrm>
          <a:prstGeom prst="rect">
            <a:avLst/>
          </a:prstGeom>
          <a:solidFill>
            <a:srgbClr val="FFFFFF"/>
          </a:solidFill>
        </p:spPr>
        <p:txBody>
          <a:bodyPr lIns="0" tIns="0" rIns="0" bIns="0">
            <a:noAutofit/>
          </a:bodyPr>
          <a:p>
            <a:pPr indent="0" algn="just">
              <a:lnSpc>
                <a:spcPts val="2425"/>
              </a:lnSpc>
            </a:pPr>
            <a:r>
              <a:rPr lang="zh-TW" sz="1100" b="1">
                <a:solidFill>
                  <a:srgbClr val="637732"/>
                </a:solidFill>
                <a:latin typeface="微软雅黑 Light" panose="020B0502040204020203" charset="-122"/>
                <a:ea typeface="微软雅黑 Light" panose="020B0502040204020203" charset="-122"/>
                <a:cs typeface="微软雅黑 Light" panose="020B0502040204020203" charset="-122"/>
              </a:rPr>
              <a:t>关于客户</a:t>
            </a:r>
            <a:r>
              <a:rPr lang="zh-CN" altLang="zh-TW" sz="1100" b="1">
                <a:solidFill>
                  <a:srgbClr val="637732"/>
                </a:solidFill>
                <a:latin typeface="微软雅黑 Light" panose="020B0502040204020203" charset="-122"/>
                <a:ea typeface="微软雅黑 Light" panose="020B0502040204020203" charset="-122"/>
                <a:cs typeface="微软雅黑 Light" panose="020B0502040204020203" charset="-122"/>
              </a:rPr>
              <a:t>退款</a:t>
            </a:r>
            <a:endParaRPr lang="zh-TW" sz="1100" b="1">
              <a:solidFill>
                <a:srgbClr val="637732"/>
              </a:solidFill>
              <a:latin typeface="微软雅黑 Light" panose="020B0502040204020203" charset="-122"/>
              <a:ea typeface="微软雅黑 Light" panose="020B0502040204020203" charset="-122"/>
              <a:cs typeface="微软雅黑 Light" panose="020B0502040204020203" charset="-122"/>
            </a:endParaRPr>
          </a:p>
          <a:p>
            <a:pPr indent="0" algn="just">
              <a:lnSpc>
                <a:spcPts val="2425"/>
              </a:lnSpc>
            </a:pPr>
            <a:r>
              <a:rPr lang="zh-TW" sz="1100">
                <a:latin typeface="微软雅黑 Light" panose="020B0502040204020203" charset="-122"/>
                <a:ea typeface="微软雅黑 Light" panose="020B0502040204020203" charset="-122"/>
                <a:cs typeface="微软雅黑 Light" panose="020B0502040204020203" charset="-122"/>
              </a:rPr>
              <a:t>原则上，客人取卵后医院即可结算，助孕人确认胎心后即可结算。但在极端案例情况下，客户申请全部或 部分退款，经与医院或三方助孕机构协商，最终达成退款.若此情况发生，甲乙双方友好协商，奖励金额</a:t>
            </a:r>
            <a:r>
              <a:rPr lang="zh-CN" altLang="zh-TW" sz="1100">
                <a:latin typeface="微软雅黑 Light" panose="020B0502040204020203" charset="-122"/>
                <a:ea typeface="微软雅黑 Light" panose="020B0502040204020203" charset="-122"/>
                <a:cs typeface="微软雅黑 Light" panose="020B0502040204020203" charset="-122"/>
              </a:rPr>
              <a:t>将根据退款比例从新计算</a:t>
            </a:r>
            <a:r>
              <a:rPr lang="zh-TW" sz="1100">
                <a:latin typeface="微软雅黑 Light" panose="020B0502040204020203" charset="-122"/>
                <a:ea typeface="微软雅黑 Light" panose="020B0502040204020203" charset="-122"/>
                <a:cs typeface="微软雅黑 Light" panose="020B0502040204020203" charset="-122"/>
              </a:rPr>
              <a:t>。</a:t>
            </a:r>
            <a:endParaRPr lang="zh-TW" sz="1100">
              <a:latin typeface="微软雅黑 Light" panose="020B0502040204020203" charset="-122"/>
              <a:ea typeface="微软雅黑 Light" panose="020B0502040204020203" charset="-122"/>
              <a:cs typeface="微软雅黑 Light" panose="020B0502040204020203" charset="-122"/>
            </a:endParaRPr>
          </a:p>
        </p:txBody>
      </p:sp>
      <p:sp>
        <p:nvSpPr>
          <p:cNvPr id="4" name="矩形 3"/>
          <p:cNvSpPr/>
          <p:nvPr/>
        </p:nvSpPr>
        <p:spPr>
          <a:xfrm>
            <a:off x="1530350" y="4176395"/>
            <a:ext cx="7190105" cy="1144905"/>
          </a:xfrm>
          <a:prstGeom prst="rect">
            <a:avLst/>
          </a:prstGeom>
          <a:solidFill>
            <a:srgbClr val="FFFFFF"/>
          </a:solidFill>
        </p:spPr>
        <p:txBody>
          <a:bodyPr lIns="0" tIns="0" rIns="0" bIns="0">
            <a:noAutofit/>
          </a:bodyPr>
          <a:p>
            <a:pPr indent="0" algn="just">
              <a:lnSpc>
                <a:spcPts val="2425"/>
              </a:lnSpc>
            </a:pPr>
            <a:r>
              <a:rPr lang="zh-CN" sz="1100" b="1">
                <a:solidFill>
                  <a:srgbClr val="637732"/>
                </a:solidFill>
                <a:latin typeface="微软雅黑 Light" panose="020B0502040204020203" charset="-122"/>
                <a:ea typeface="微软雅黑 Light" panose="020B0502040204020203" charset="-122"/>
                <a:cs typeface="微软雅黑 Light" panose="020B0502040204020203" charset="-122"/>
              </a:rPr>
              <a:t>关于发票</a:t>
            </a:r>
            <a:endParaRPr lang="zh-CN" sz="1100" b="1">
              <a:solidFill>
                <a:srgbClr val="637732"/>
              </a:solidFill>
              <a:latin typeface="微软雅黑 Light" panose="020B0502040204020203" charset="-122"/>
              <a:ea typeface="微软雅黑 Light" panose="020B0502040204020203" charset="-122"/>
              <a:cs typeface="微软雅黑 Light" panose="020B0502040204020203" charset="-122"/>
            </a:endParaRPr>
          </a:p>
          <a:p>
            <a:pPr indent="0">
              <a:lnSpc>
                <a:spcPts val="2425"/>
              </a:lnSpc>
            </a:pPr>
            <a:r>
              <a:rPr lang="zh-TW" sz="1100">
                <a:latin typeface="微软雅黑 Light" panose="020B0502040204020203" charset="-122"/>
                <a:ea typeface="微软雅黑 Light" panose="020B0502040204020203" charset="-122"/>
                <a:cs typeface="微软雅黑 Light" panose="020B0502040204020203" charset="-122"/>
              </a:rPr>
              <a:t>乙方所推客户在</a:t>
            </a:r>
            <a:r>
              <a:rPr lang="zh-CN" altLang="zh-TW" sz="1100">
                <a:latin typeface="微软雅黑 Light" panose="020B0502040204020203" charset="-122"/>
                <a:ea typeface="微软雅黑 Light" panose="020B0502040204020203" charset="-122"/>
                <a:cs typeface="微软雅黑 Light" panose="020B0502040204020203" charset="-122"/>
              </a:rPr>
              <a:t>国内或国外</a:t>
            </a:r>
            <a:r>
              <a:rPr lang="zh-TW" sz="1100">
                <a:latin typeface="微软雅黑 Light" panose="020B0502040204020203" charset="-122"/>
                <a:ea typeface="微软雅黑 Light" panose="020B0502040204020203" charset="-122"/>
                <a:cs typeface="微软雅黑 Light" panose="020B0502040204020203" charset="-122"/>
              </a:rPr>
              <a:t>完成医疗行为并支付相应费用之后，甲方会通知乙方为对应的奖励以合作服 务类型范围（如市场推广费、咨询服务费、宣传费、技术服务费等）来开具相应增值税专用发票，如果没有 </a:t>
            </a:r>
            <a:r>
              <a:rPr lang="zh-CN" altLang="zh-TW" sz="1100">
                <a:latin typeface="微软雅黑 Light" panose="020B0502040204020203" charset="-122"/>
                <a:ea typeface="微软雅黑 Light" panose="020B0502040204020203" charset="-122"/>
                <a:cs typeface="微软雅黑 Light" panose="020B0502040204020203" charset="-122"/>
              </a:rPr>
              <a:t>请找我们联系</a:t>
            </a:r>
            <a:endParaRPr lang="zh-CN" altLang="zh-TW" sz="1100">
              <a:latin typeface="微软雅黑 Light" panose="020B0502040204020203" charset="-122"/>
              <a:ea typeface="微软雅黑 Light" panose="020B0502040204020203" charset="-122"/>
              <a:cs typeface="微软雅黑 Light" panose="020B0502040204020203" charset="-122"/>
            </a:endParaRPr>
          </a:p>
        </p:txBody>
      </p:sp>
    </p:spTree>
  </p:cSld>
  <p:clrMapOvr>
    <a:overrideClrMapping bg1="lt1" tx1="dk1" bg2="lt2" tx2="dk2" accent1="accent1" accent2="accent2" accent3="accent3" accent4="accent4" accent5="accent5" accent6="accent6" hlink="hlink" folHlink="folHlink"/>
  </p:clrMapOvr>
</p:sld>
</file>

<file path=ppt/tags/tag1.xml><?xml version="1.0" encoding="utf-8"?>
<p:tagLst xmlns:p="http://schemas.openxmlformats.org/presentationml/2006/main">
  <p:tag name="KSO_WM_UNIT_TABLE_BEAUTIFY" val="smartTable{803781a9-9eac-4f61-80c0-67cc06c6b8c2}"/>
  <p:tag name="TABLE_RECT" val="170.95*88.375*500*233.05"/>
  <p:tag name="TABLE_EMPHASIZE_COLOR" val="14850714"/>
  <p:tag name="TABLE_ONEKEY_SKIN_IDX" val="0"/>
  <p:tag name="TABLE_SKINIDX" val="1"/>
  <p:tag name="TABLE_COLORIDX" val="h"/>
  <p:tag name="TABLE_COLOR_RGB" val="0x000000*0xFFFFFF*0x44546A*0xE6E5E5*0xE29A9A*0xDFBBB3*0xA3CDCB*0x8BAC74*0x849BCA*0xD1CD95"/>
</p:tagLst>
</file>

<file path=ppt/tags/tag2.xml><?xml version="1.0" encoding="utf-8"?>
<p:tagLst xmlns:p="http://schemas.openxmlformats.org/presentationml/2006/main">
  <p:tag name="KSO_WM_UNIT_TABLE_BEAUTIFY" val="smartTable{a6ce1570-7ad6-42e0-a02d-808ef8222e5c}"/>
  <p:tag name="TABLE_RECT" val="173.25*52.4127*495.4*278.5"/>
  <p:tag name="TABLE_EMPHASIZE_COLOR" val="5556360"/>
  <p:tag name="TABLE_ONEKEY_SKIN_IDX" val="1"/>
  <p:tag name="TABLE_SKINIDX" val="1"/>
  <p:tag name="TABLE_COLORIDX" val="e"/>
  <p:tag name="TABLE_COLOR_RGB" val="0x000000*0xFFFFFF*0x212121*0xFFFFFF*0x54C888*0x42C2AA*0x42AAC2*0x5898CC*0x7B7BB3*0x8371B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989</Words>
  <Application>WPS 演示</Application>
  <PresentationFormat/>
  <Paragraphs>105</Paragraphs>
  <Slides>3</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vt:i4>
      </vt:variant>
    </vt:vector>
  </HeadingPairs>
  <TitlesOfParts>
    <vt:vector size="14" baseType="lpstr">
      <vt:lpstr>Arial</vt:lpstr>
      <vt:lpstr>宋体</vt:lpstr>
      <vt:lpstr>Wingdings</vt:lpstr>
      <vt:lpstr>微软雅黑 Light</vt:lpstr>
      <vt:lpstr>MingLiU</vt:lpstr>
      <vt:lpstr>Segoe Print</vt:lpstr>
      <vt:lpstr>微软雅黑</vt:lpstr>
      <vt:lpstr>Arial</vt:lpstr>
      <vt:lpstr>Arial Unicode MS</vt:lpstr>
      <vt:lpstr>Calibri</vt:lpstr>
      <vt:lpstr>Office Theme</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大兵</cp:lastModifiedBy>
  <cp:revision>2</cp:revision>
  <dcterms:created xsi:type="dcterms:W3CDTF">2020-09-19T04:57:00Z</dcterms:created>
  <dcterms:modified xsi:type="dcterms:W3CDTF">2020-09-21T01:38:01Z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